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Bitter"/>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Bitter-bold.fntdata"/><Relationship Id="rId10" Type="http://schemas.openxmlformats.org/officeDocument/2006/relationships/slide" Target="slides/slide5.xml"/><Relationship Id="rId21" Type="http://schemas.openxmlformats.org/officeDocument/2006/relationships/font" Target="fonts/Bitter-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Bitt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3042c827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3042c827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3073bb3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3073bb3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3042c82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3042c82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3042c827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042c827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3042c827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3042c827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3042c827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3042c827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3042c827e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3042c827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3042c827e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3042c827e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3042c827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3042c827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3042c827e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3042c827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69325"/>
            <a:ext cx="8520600" cy="85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a:t>
            </a:r>
            <a:r>
              <a:rPr b="1" i="1" lang="en" sz="3600">
                <a:latin typeface="Raleway"/>
                <a:ea typeface="Raleway"/>
                <a:cs typeface="Raleway"/>
                <a:sym typeface="Raleway"/>
              </a:rPr>
              <a:t>The Heart of Harkness” Is Inquiry</a:t>
            </a:r>
            <a:endParaRPr b="1" i="1" sz="3600">
              <a:latin typeface="Raleway"/>
              <a:ea typeface="Raleway"/>
              <a:cs typeface="Raleway"/>
              <a:sym typeface="Raleway"/>
            </a:endParaRPr>
          </a:p>
        </p:txBody>
      </p:sp>
      <p:pic>
        <p:nvPicPr>
          <p:cNvPr id="55" name="Google Shape;55;p13"/>
          <p:cNvPicPr preferRelativeResize="0"/>
          <p:nvPr/>
        </p:nvPicPr>
        <p:blipFill>
          <a:blip r:embed="rId3">
            <a:alphaModFix/>
          </a:blip>
          <a:stretch>
            <a:fillRect/>
          </a:stretch>
        </p:blipFill>
        <p:spPr>
          <a:xfrm>
            <a:off x="2667613" y="1126325"/>
            <a:ext cx="3808775" cy="380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139275"/>
            <a:ext cx="8520600" cy="89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Raleway"/>
                <a:ea typeface="Raleway"/>
                <a:cs typeface="Raleway"/>
                <a:sym typeface="Raleway"/>
              </a:rPr>
              <a:t>Using Questions  in TEAMWORK</a:t>
            </a:r>
            <a:endParaRPr b="1" i="1" sz="2400">
              <a:latin typeface="Raleway"/>
              <a:ea typeface="Raleway"/>
              <a:cs typeface="Raleway"/>
              <a:sym typeface="Raleway"/>
            </a:endParaRPr>
          </a:p>
          <a:p>
            <a:pPr indent="0" lvl="0" marL="0" rtl="0" algn="ctr">
              <a:spcBef>
                <a:spcPts val="0"/>
              </a:spcBef>
              <a:spcAft>
                <a:spcPts val="0"/>
              </a:spcAft>
              <a:buNone/>
            </a:pPr>
            <a:r>
              <a:rPr b="1" i="1" lang="en" sz="2400">
                <a:latin typeface="Raleway"/>
                <a:ea typeface="Raleway"/>
                <a:cs typeface="Raleway"/>
                <a:sym typeface="Raleway"/>
              </a:rPr>
              <a:t>As preparation for Harkness at the Table </a:t>
            </a:r>
            <a:endParaRPr b="1" i="1" sz="2400">
              <a:latin typeface="Raleway"/>
              <a:ea typeface="Raleway"/>
              <a:cs typeface="Raleway"/>
              <a:sym typeface="Raleway"/>
            </a:endParaRPr>
          </a:p>
        </p:txBody>
      </p:sp>
      <p:pic>
        <p:nvPicPr>
          <p:cNvPr id="113" name="Google Shape;113;p22"/>
          <p:cNvPicPr preferRelativeResize="0"/>
          <p:nvPr/>
        </p:nvPicPr>
        <p:blipFill>
          <a:blip r:embed="rId3">
            <a:alphaModFix/>
          </a:blip>
          <a:stretch>
            <a:fillRect/>
          </a:stretch>
        </p:blipFill>
        <p:spPr>
          <a:xfrm>
            <a:off x="2168825" y="1333150"/>
            <a:ext cx="5000880" cy="37506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ph idx="1" type="body"/>
          </p:nvPr>
        </p:nvSpPr>
        <p:spPr>
          <a:xfrm>
            <a:off x="311700" y="1070100"/>
            <a:ext cx="8520600" cy="349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AutoNum type="arabicParenR"/>
            </a:pPr>
            <a:r>
              <a:rPr b="1" lang="en" sz="1200">
                <a:solidFill>
                  <a:schemeClr val="dk1"/>
                </a:solidFill>
                <a:latin typeface="Raleway"/>
                <a:ea typeface="Raleway"/>
                <a:cs typeface="Raleway"/>
                <a:sym typeface="Raleway"/>
              </a:rPr>
              <a:t>Explain how checks and balances are different from separation of powers.</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AutoNum type="arabicParenR"/>
            </a:pPr>
            <a:r>
              <a:rPr b="1" lang="en" sz="1200">
                <a:solidFill>
                  <a:schemeClr val="dk1"/>
                </a:solidFill>
                <a:latin typeface="Raleway"/>
                <a:ea typeface="Raleway"/>
                <a:cs typeface="Raleway"/>
                <a:sym typeface="Raleway"/>
              </a:rPr>
              <a:t>Describe Madison’s argument for the necessity of separating power between the branches of government.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AutoNum type="arabicParenR"/>
            </a:pPr>
            <a:r>
              <a:rPr b="1" lang="en" sz="1200">
                <a:solidFill>
                  <a:schemeClr val="dk1"/>
                </a:solidFill>
                <a:latin typeface="Raleway"/>
                <a:ea typeface="Raleway"/>
                <a:cs typeface="Raleway"/>
                <a:sym typeface="Raleway"/>
              </a:rPr>
              <a:t>How is government a reflection on human nature?  (Refer to the famous passage on page 80)</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AutoNum type="arabicParenR"/>
            </a:pPr>
            <a:r>
              <a:rPr b="1" lang="en" sz="1200">
                <a:solidFill>
                  <a:schemeClr val="dk1"/>
                </a:solidFill>
                <a:latin typeface="Raleway"/>
                <a:ea typeface="Raleway"/>
                <a:cs typeface="Raleway"/>
                <a:sym typeface="Raleway"/>
              </a:rPr>
              <a:t>Explain why Madison believes the legislature might need to be weakened, and describe his proposed remedy for weakening the legislature.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AutoNum type="arabicParenR"/>
            </a:pPr>
            <a:r>
              <a:rPr b="1" lang="en" sz="1200">
                <a:solidFill>
                  <a:schemeClr val="dk1"/>
                </a:solidFill>
                <a:latin typeface="Raleway"/>
                <a:ea typeface="Raleway"/>
                <a:cs typeface="Raleway"/>
                <a:sym typeface="Raleway"/>
              </a:rPr>
              <a:t>How would a larger federal system aid the process of self-government?</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i="1" sz="1000">
              <a:solidFill>
                <a:schemeClr val="dk1"/>
              </a:solidFill>
              <a:latin typeface="Raleway"/>
              <a:ea typeface="Raleway"/>
              <a:cs typeface="Raleway"/>
              <a:sym typeface="Raleway"/>
            </a:endParaRPr>
          </a:p>
          <a:p>
            <a:pPr indent="0" lvl="0" marL="0" rtl="0" algn="l">
              <a:spcBef>
                <a:spcPts val="0"/>
              </a:spcBef>
              <a:spcAft>
                <a:spcPts val="1600"/>
              </a:spcAft>
              <a:buNone/>
            </a:pPr>
            <a:r>
              <a:t/>
            </a:r>
            <a:endParaRPr b="1" i="1" sz="1000">
              <a:latin typeface="Raleway"/>
              <a:ea typeface="Raleway"/>
              <a:cs typeface="Raleway"/>
              <a:sym typeface="Raleway"/>
            </a:endParaRPr>
          </a:p>
        </p:txBody>
      </p:sp>
      <p:sp>
        <p:nvSpPr>
          <p:cNvPr id="119" name="Google Shape;119;p23"/>
          <p:cNvSpPr txBox="1"/>
          <p:nvPr/>
        </p:nvSpPr>
        <p:spPr>
          <a:xfrm>
            <a:off x="497425" y="164775"/>
            <a:ext cx="7779900" cy="9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Raleway"/>
                <a:ea typeface="Raleway"/>
                <a:cs typeface="Raleway"/>
                <a:sym typeface="Raleway"/>
              </a:rPr>
              <a:t>TEAMWORK Questions on Federalist #51  </a:t>
            </a:r>
            <a:endParaRPr b="1" i="1" sz="2400">
              <a:latin typeface="Raleway"/>
              <a:ea typeface="Raleway"/>
              <a:cs typeface="Raleway"/>
              <a:sym typeface="Raleway"/>
            </a:endParaRPr>
          </a:p>
          <a:p>
            <a:pPr indent="0" lvl="0" marL="0" rtl="0" algn="ctr">
              <a:spcBef>
                <a:spcPts val="0"/>
              </a:spcBef>
              <a:spcAft>
                <a:spcPts val="0"/>
              </a:spcAft>
              <a:buNone/>
            </a:pPr>
            <a:r>
              <a:rPr b="1" i="1" lang="en" sz="2400">
                <a:latin typeface="Raleway"/>
                <a:ea typeface="Raleway"/>
                <a:cs typeface="Raleway"/>
                <a:sym typeface="Raleway"/>
              </a:rPr>
              <a:t>in Preparation for Harkness</a:t>
            </a:r>
            <a:endParaRPr b="1" i="1" sz="24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2126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2400">
                <a:solidFill>
                  <a:srgbClr val="222222"/>
                </a:solidFill>
                <a:highlight>
                  <a:srgbClr val="FFFFFF"/>
                </a:highlight>
                <a:latin typeface="Raleway"/>
                <a:ea typeface="Raleway"/>
                <a:cs typeface="Raleway"/>
                <a:sym typeface="Raleway"/>
              </a:rPr>
              <a:t>“If I had an hour to solve a problem and my life depended on the solution, I would spend the first 55 minutes determining the proper question to ask… for once I know the proper question, I could solve the problem in less than five minutes.”   </a:t>
            </a:r>
            <a:endParaRPr b="1" i="1" sz="2400">
              <a:solidFill>
                <a:srgbClr val="222222"/>
              </a:solidFill>
              <a:highlight>
                <a:srgbClr val="FFFFFF"/>
              </a:highlight>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b="1" i="1" sz="2400">
              <a:solidFill>
                <a:srgbClr val="222222"/>
              </a:solidFill>
              <a:highlight>
                <a:srgbClr val="FFFFFF"/>
              </a:highlight>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i="1" lang="en" sz="2400">
                <a:solidFill>
                  <a:srgbClr val="222222"/>
                </a:solidFill>
                <a:highlight>
                  <a:srgbClr val="FFFFFF"/>
                </a:highlight>
                <a:latin typeface="Raleway"/>
                <a:ea typeface="Raleway"/>
                <a:cs typeface="Raleway"/>
                <a:sym typeface="Raleway"/>
              </a:rPr>
              <a:t>-  Albert Einstein</a:t>
            </a:r>
            <a:endParaRPr b="1" i="1" sz="2400">
              <a:solidFill>
                <a:srgbClr val="222222"/>
              </a:solidFill>
              <a:highlight>
                <a:srgbClr val="FFFFFF"/>
              </a:highlight>
              <a:latin typeface="Raleway"/>
              <a:ea typeface="Raleway"/>
              <a:cs typeface="Raleway"/>
              <a:sym typeface="Raleway"/>
            </a:endParaRPr>
          </a:p>
        </p:txBody>
      </p:sp>
      <p:pic>
        <p:nvPicPr>
          <p:cNvPr id="61" name="Google Shape;61;p14"/>
          <p:cNvPicPr preferRelativeResize="0"/>
          <p:nvPr/>
        </p:nvPicPr>
        <p:blipFill>
          <a:blip r:embed="rId3">
            <a:alphaModFix/>
          </a:blip>
          <a:stretch>
            <a:fillRect/>
          </a:stretch>
        </p:blipFill>
        <p:spPr>
          <a:xfrm>
            <a:off x="5415300" y="2277825"/>
            <a:ext cx="2314875" cy="2806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86750"/>
            <a:ext cx="8520600" cy="831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 sz="2400">
                <a:solidFill>
                  <a:schemeClr val="dk2"/>
                </a:solidFill>
                <a:latin typeface="Raleway"/>
                <a:ea typeface="Raleway"/>
                <a:cs typeface="Raleway"/>
                <a:sym typeface="Raleway"/>
              </a:rPr>
              <a:t>TO ENCOURAGE A CULTURE OF INQUIRY, ASK THESE 4 QUESTIONS:</a:t>
            </a:r>
            <a:endParaRPr b="1" i="1" sz="2400">
              <a:latin typeface="Raleway"/>
              <a:ea typeface="Raleway"/>
              <a:cs typeface="Raleway"/>
              <a:sym typeface="Raleway"/>
            </a:endParaRPr>
          </a:p>
        </p:txBody>
      </p:sp>
      <p:sp>
        <p:nvSpPr>
          <p:cNvPr id="67" name="Google Shape;67;p15"/>
          <p:cNvSpPr txBox="1"/>
          <p:nvPr>
            <p:ph idx="1" type="body"/>
          </p:nvPr>
        </p:nvSpPr>
        <p:spPr>
          <a:xfrm>
            <a:off x="0" y="1379450"/>
            <a:ext cx="9285000" cy="33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latin typeface="Raleway"/>
                <a:ea typeface="Raleway"/>
                <a:cs typeface="Raleway"/>
                <a:sym typeface="Raleway"/>
              </a:rPr>
              <a:t>How can we make it safe to question?</a:t>
            </a:r>
            <a:endParaRPr b="1" i="1">
              <a:latin typeface="Raleway"/>
              <a:ea typeface="Raleway"/>
              <a:cs typeface="Raleway"/>
              <a:sym typeface="Raleway"/>
            </a:endParaRPr>
          </a:p>
          <a:p>
            <a:pPr indent="0" lvl="0" marL="0" rtl="0" algn="l">
              <a:spcBef>
                <a:spcPts val="0"/>
              </a:spcBef>
              <a:spcAft>
                <a:spcPts val="0"/>
              </a:spcAft>
              <a:buNone/>
            </a:pPr>
            <a:r>
              <a:t/>
            </a:r>
            <a:endParaRPr b="1" i="1">
              <a:latin typeface="Raleway"/>
              <a:ea typeface="Raleway"/>
              <a:cs typeface="Raleway"/>
              <a:sym typeface="Raleway"/>
            </a:endParaRPr>
          </a:p>
          <a:p>
            <a:pPr indent="0" lvl="0" marL="0" rtl="0" algn="l">
              <a:lnSpc>
                <a:spcPct val="100000"/>
              </a:lnSpc>
              <a:spcBef>
                <a:spcPts val="0"/>
              </a:spcBef>
              <a:spcAft>
                <a:spcPts val="0"/>
              </a:spcAft>
              <a:buNone/>
            </a:pPr>
            <a:r>
              <a:rPr b="1" i="1" lang="en">
                <a:latin typeface="Raleway"/>
                <a:ea typeface="Raleway"/>
                <a:cs typeface="Raleway"/>
                <a:sym typeface="Raleway"/>
              </a:rPr>
              <a:t>How can we make questioning </a:t>
            </a:r>
            <a:endParaRPr b="1" i="1">
              <a:latin typeface="Raleway"/>
              <a:ea typeface="Raleway"/>
              <a:cs typeface="Raleway"/>
              <a:sym typeface="Raleway"/>
            </a:endParaRPr>
          </a:p>
          <a:p>
            <a:pPr indent="0" lvl="0" marL="0" rtl="0" algn="l">
              <a:lnSpc>
                <a:spcPct val="100000"/>
              </a:lnSpc>
              <a:spcBef>
                <a:spcPts val="0"/>
              </a:spcBef>
              <a:spcAft>
                <a:spcPts val="0"/>
              </a:spcAft>
              <a:buNone/>
            </a:pPr>
            <a:r>
              <a:rPr b="1" i="1" lang="en">
                <a:latin typeface="Raleway"/>
                <a:ea typeface="Raleway"/>
                <a:cs typeface="Raleway"/>
                <a:sym typeface="Raleway"/>
              </a:rPr>
              <a:t>rewarding?</a:t>
            </a:r>
            <a:endParaRPr b="1" i="1">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t/>
            </a:r>
            <a:endParaRPr b="1" i="1">
              <a:latin typeface="Raleway"/>
              <a:ea typeface="Raleway"/>
              <a:cs typeface="Raleway"/>
              <a:sym typeface="Raleway"/>
            </a:endParaRPr>
          </a:p>
          <a:p>
            <a:pPr indent="0" lvl="0" marL="0" rtl="0" algn="l">
              <a:lnSpc>
                <a:spcPct val="100000"/>
              </a:lnSpc>
              <a:spcBef>
                <a:spcPts val="0"/>
              </a:spcBef>
              <a:spcAft>
                <a:spcPts val="0"/>
              </a:spcAft>
              <a:buNone/>
            </a:pPr>
            <a:r>
              <a:rPr b="1" i="1" lang="en">
                <a:latin typeface="Raleway"/>
                <a:ea typeface="Raleway"/>
                <a:cs typeface="Raleway"/>
                <a:sym typeface="Raleway"/>
              </a:rPr>
              <a:t>How might we make questioning </a:t>
            </a:r>
            <a:endParaRPr b="1" i="1">
              <a:latin typeface="Raleway"/>
              <a:ea typeface="Raleway"/>
              <a:cs typeface="Raleway"/>
              <a:sym typeface="Raleway"/>
            </a:endParaRPr>
          </a:p>
          <a:p>
            <a:pPr indent="0" lvl="0" marL="0" rtl="0" algn="l">
              <a:lnSpc>
                <a:spcPct val="100000"/>
              </a:lnSpc>
              <a:spcBef>
                <a:spcPts val="0"/>
              </a:spcBef>
              <a:spcAft>
                <a:spcPts val="0"/>
              </a:spcAft>
              <a:buNone/>
            </a:pPr>
            <a:r>
              <a:rPr b="1" i="1" lang="en">
                <a:latin typeface="Raleway"/>
                <a:ea typeface="Raleway"/>
                <a:cs typeface="Raleway"/>
                <a:sym typeface="Raleway"/>
              </a:rPr>
              <a:t>productive?</a:t>
            </a:r>
            <a:r>
              <a:rPr lang="en">
                <a:latin typeface="Raleway"/>
                <a:ea typeface="Raleway"/>
                <a:cs typeface="Raleway"/>
                <a:sym typeface="Raleway"/>
              </a:rPr>
              <a:t> </a:t>
            </a: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a:p>
            <a:pPr indent="0" lvl="0" marL="0" rtl="0" algn="l">
              <a:lnSpc>
                <a:spcPct val="100000"/>
              </a:lnSpc>
              <a:spcBef>
                <a:spcPts val="0"/>
              </a:spcBef>
              <a:spcAft>
                <a:spcPts val="0"/>
              </a:spcAft>
              <a:buNone/>
            </a:pPr>
            <a:r>
              <a:rPr b="1" i="1" lang="en">
                <a:latin typeface="Raleway"/>
                <a:ea typeface="Raleway"/>
                <a:cs typeface="Raleway"/>
                <a:sym typeface="Raleway"/>
              </a:rPr>
              <a:t>How can we make a culture of inquiry </a:t>
            </a:r>
            <a:endParaRPr b="1" i="1">
              <a:latin typeface="Raleway"/>
              <a:ea typeface="Raleway"/>
              <a:cs typeface="Raleway"/>
              <a:sym typeface="Raleway"/>
            </a:endParaRPr>
          </a:p>
          <a:p>
            <a:pPr indent="0" lvl="0" marL="0" rtl="0" algn="l">
              <a:lnSpc>
                <a:spcPct val="100000"/>
              </a:lnSpc>
              <a:spcBef>
                <a:spcPts val="0"/>
              </a:spcBef>
              <a:spcAft>
                <a:spcPts val="0"/>
              </a:spcAft>
              <a:buNone/>
            </a:pPr>
            <a:r>
              <a:rPr b="1" i="1" lang="en">
                <a:latin typeface="Raleway"/>
                <a:ea typeface="Raleway"/>
                <a:cs typeface="Raleway"/>
                <a:sym typeface="Raleway"/>
              </a:rPr>
              <a:t>stick?</a:t>
            </a:r>
            <a:r>
              <a:rPr lang="en">
                <a:latin typeface="Raleway"/>
                <a:ea typeface="Raleway"/>
                <a:cs typeface="Raleway"/>
                <a:sym typeface="Raleway"/>
              </a:rPr>
              <a:t> </a:t>
            </a:r>
            <a:endParaRPr/>
          </a:p>
        </p:txBody>
      </p:sp>
      <p:pic>
        <p:nvPicPr>
          <p:cNvPr id="68" name="Google Shape;68;p15"/>
          <p:cNvPicPr preferRelativeResize="0"/>
          <p:nvPr/>
        </p:nvPicPr>
        <p:blipFill>
          <a:blip r:embed="rId3">
            <a:alphaModFix/>
          </a:blip>
          <a:stretch>
            <a:fillRect/>
          </a:stretch>
        </p:blipFill>
        <p:spPr>
          <a:xfrm>
            <a:off x="4365450" y="1494875"/>
            <a:ext cx="4586125" cy="298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Raleway"/>
                <a:ea typeface="Raleway"/>
                <a:cs typeface="Raleway"/>
                <a:sym typeface="Raleway"/>
              </a:rPr>
              <a:t>We Need to Teach the Art of Asking Good Questions!</a:t>
            </a:r>
            <a:endParaRPr b="1" i="1" sz="2400">
              <a:latin typeface="Raleway"/>
              <a:ea typeface="Raleway"/>
              <a:cs typeface="Raleway"/>
              <a:sym typeface="Raleway"/>
            </a:endParaRPr>
          </a:p>
        </p:txBody>
      </p:sp>
      <p:sp>
        <p:nvSpPr>
          <p:cNvPr id="74" name="Google Shape;74;p16"/>
          <p:cNvSpPr txBox="1"/>
          <p:nvPr/>
        </p:nvSpPr>
        <p:spPr>
          <a:xfrm>
            <a:off x="507375" y="1090000"/>
            <a:ext cx="7531200" cy="65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2400">
                <a:solidFill>
                  <a:schemeClr val="dk1"/>
                </a:solidFill>
                <a:latin typeface="Raleway"/>
                <a:ea typeface="Raleway"/>
                <a:cs typeface="Raleway"/>
                <a:sym typeface="Raleway"/>
              </a:rPr>
              <a:t>LEVEL 1 Summarizing/Definition/Fact questions</a:t>
            </a:r>
            <a:endParaRPr b="1" i="1" sz="2400">
              <a:latin typeface="Raleway"/>
              <a:ea typeface="Raleway"/>
              <a:cs typeface="Raleway"/>
              <a:sym typeface="Raleway"/>
            </a:endParaRPr>
          </a:p>
        </p:txBody>
      </p:sp>
      <p:sp>
        <p:nvSpPr>
          <p:cNvPr id="75" name="Google Shape;75;p16"/>
          <p:cNvSpPr txBox="1"/>
          <p:nvPr/>
        </p:nvSpPr>
        <p:spPr>
          <a:xfrm>
            <a:off x="507375" y="2198675"/>
            <a:ext cx="3000000" cy="1701000"/>
          </a:xfrm>
          <a:prstGeom prst="rect">
            <a:avLst/>
          </a:prstGeom>
          <a:noFill/>
          <a:ln>
            <a:noFill/>
          </a:ln>
        </p:spPr>
        <p:txBody>
          <a:bodyPr anchorCtr="0" anchor="t" bIns="91425" lIns="91425" spcFirstLastPara="1" rIns="91425" wrap="square" tIns="91425">
            <a:noAutofit/>
          </a:bodyPr>
          <a:lstStyle/>
          <a:p>
            <a:pPr indent="-298450" lvl="0" marL="285750" rtl="0" algn="l">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is the definition of …?</a:t>
            </a:r>
            <a:endParaRPr sz="1100">
              <a:solidFill>
                <a:schemeClr val="dk1"/>
              </a:solidFill>
              <a:latin typeface="Bitter"/>
              <a:ea typeface="Bitter"/>
              <a:cs typeface="Bitter"/>
              <a:sym typeface="Bitter"/>
            </a:endParaRPr>
          </a:p>
          <a:p>
            <a:pPr indent="-298450" lvl="0" marL="285750" rtl="0" algn="l">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Who did … ?</a:t>
            </a:r>
            <a:endParaRPr sz="1100">
              <a:solidFill>
                <a:schemeClr val="dk1"/>
              </a:solidFill>
              <a:latin typeface="Bitter"/>
              <a:ea typeface="Bitter"/>
              <a:cs typeface="Bitter"/>
              <a:sym typeface="Bitter"/>
            </a:endParaRPr>
          </a:p>
          <a:p>
            <a:pPr indent="-298450" lvl="0" marL="285750" rtl="0" algn="l">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When did … occur?</a:t>
            </a:r>
            <a:endParaRPr sz="1100">
              <a:solidFill>
                <a:schemeClr val="dk1"/>
              </a:solidFill>
              <a:latin typeface="Bitter"/>
              <a:ea typeface="Bitter"/>
              <a:cs typeface="Bitter"/>
              <a:sym typeface="Bitter"/>
            </a:endParaRPr>
          </a:p>
          <a:p>
            <a:pPr indent="-298450" lvl="0" marL="285750" rtl="0" algn="l">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How much/many … ?</a:t>
            </a:r>
            <a:endParaRPr sz="1100">
              <a:solidFill>
                <a:schemeClr val="dk1"/>
              </a:solidFill>
              <a:latin typeface="Bitter"/>
              <a:ea typeface="Bitter"/>
              <a:cs typeface="Bitter"/>
              <a:sym typeface="Bitter"/>
            </a:endParaRPr>
          </a:p>
          <a:p>
            <a:pPr indent="-298450" lvl="0" marL="285750" rtl="0" algn="l">
              <a:lnSpc>
                <a:spcPct val="115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is an example of …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 sz="2400">
                <a:latin typeface="Raleway"/>
                <a:ea typeface="Raleway"/>
                <a:cs typeface="Raleway"/>
                <a:sym typeface="Raleway"/>
              </a:rPr>
              <a:t>Level 2: Analysis/Interpretation Questions</a:t>
            </a:r>
            <a:endParaRPr b="1" i="1" sz="2400">
              <a:latin typeface="Raleway"/>
              <a:ea typeface="Raleway"/>
              <a:cs typeface="Raleway"/>
              <a:sym typeface="Raleway"/>
            </a:endParaRPr>
          </a:p>
        </p:txBody>
      </p:sp>
      <p:sp>
        <p:nvSpPr>
          <p:cNvPr id="81" name="Google Shape;81;p17"/>
          <p:cNvSpPr txBox="1"/>
          <p:nvPr>
            <p:ph idx="1" type="body"/>
          </p:nvPr>
        </p:nvSpPr>
        <p:spPr>
          <a:xfrm>
            <a:off x="311700" y="1017725"/>
            <a:ext cx="8520600" cy="42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How did…. occur?</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Why does … occur?</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are the reasons for … ?</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are types of … ?</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How does … function?</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How does the process occur?</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are my own examples of… ?</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causes … to occur?</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results when … occurs?</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is the relationship between … &amp; … ?</a:t>
            </a:r>
            <a:endParaRPr sz="1100">
              <a:solidFill>
                <a:srgbClr val="000000"/>
              </a:solidFill>
              <a:latin typeface="Bitter"/>
              <a:ea typeface="Bitter"/>
              <a:cs typeface="Bitter"/>
              <a:sym typeface="Bitter"/>
            </a:endParaRPr>
          </a:p>
          <a:p>
            <a:pPr indent="-298450" lvl="0" marL="285750" rtl="0" algn="l">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How is … similar to/different from… ?</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How does … effect or apply to … ?</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does … mean?</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conclusions can be drawn from … info?</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is (are) the problem(s), conflict(s), or issue(s)?</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are possible solutions/resolutions to these problem(s), conflict(s), or issue(s)?</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is the main argument or thesis?</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How is this argument developed?</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evidence, proof, support is offered?</a:t>
            </a:r>
            <a:endParaRPr sz="1100">
              <a:solidFill>
                <a:srgbClr val="000000"/>
              </a:solidFill>
              <a:latin typeface="Bitter"/>
              <a:ea typeface="Bitter"/>
              <a:cs typeface="Bitter"/>
              <a:sym typeface="Bitter"/>
            </a:endParaRPr>
          </a:p>
          <a:p>
            <a:pPr indent="-298450" lvl="0" marL="285750" rtl="0" algn="l">
              <a:lnSpc>
                <a:spcPct val="10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What are other theories, arguments from other authors?</a:t>
            </a:r>
            <a:endParaRPr sz="1100">
              <a:solidFill>
                <a:srgbClr val="000000"/>
              </a:solidFill>
              <a:latin typeface="Bitter"/>
              <a:ea typeface="Bitter"/>
              <a:cs typeface="Bitter"/>
              <a:sym typeface="Bitter"/>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2400">
                <a:latin typeface="Raleway"/>
                <a:ea typeface="Raleway"/>
                <a:cs typeface="Raleway"/>
                <a:sym typeface="Raleway"/>
              </a:rPr>
              <a:t>Level 3: Hypothesis/Prediction Questions</a:t>
            </a:r>
            <a:endParaRPr b="1" i="1" sz="2400">
              <a:latin typeface="Raleway"/>
              <a:ea typeface="Raleway"/>
              <a:cs typeface="Raleway"/>
              <a:sym typeface="Raleway"/>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100">
              <a:solidFill>
                <a:schemeClr val="dk1"/>
              </a:solidFill>
              <a:latin typeface="Bitter"/>
              <a:ea typeface="Bitter"/>
              <a:cs typeface="Bitter"/>
              <a:sym typeface="Bitter"/>
            </a:endParaRPr>
          </a:p>
          <a:p>
            <a:pPr indent="0" lvl="0" marL="457200" rtl="0" algn="l">
              <a:lnSpc>
                <a:spcPct val="100000"/>
              </a:lnSpc>
              <a:spcBef>
                <a:spcPts val="0"/>
              </a:spcBef>
              <a:spcAft>
                <a:spcPts val="0"/>
              </a:spcAft>
              <a:buNone/>
            </a:pPr>
            <a:r>
              <a:t/>
            </a:r>
            <a:endParaRPr sz="1100">
              <a:solidFill>
                <a:schemeClr val="dk1"/>
              </a:solidFill>
              <a:latin typeface="Bitter"/>
              <a:ea typeface="Bitter"/>
              <a:cs typeface="Bitter"/>
              <a:sym typeface="Bitter"/>
            </a:endParaRPr>
          </a:p>
          <a:p>
            <a:pPr indent="0" lvl="0" marL="457200" rtl="0" algn="l">
              <a:lnSpc>
                <a:spcPct val="100000"/>
              </a:lnSpc>
              <a:spcBef>
                <a:spcPts val="0"/>
              </a:spcBef>
              <a:spcAft>
                <a:spcPts val="0"/>
              </a:spcAft>
              <a:buNone/>
            </a:pPr>
            <a:r>
              <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If … occurs, then what would happen?</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If … changed, then what would change?</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does theory X predict will happen?</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hypothesis or theory explains this data or given information?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2400">
                <a:latin typeface="Raleway"/>
                <a:ea typeface="Raleway"/>
                <a:cs typeface="Raleway"/>
                <a:sym typeface="Raleway"/>
              </a:rPr>
              <a:t>Level 4: Critical Analysis/Evaluation/Opinion Questions</a:t>
            </a:r>
            <a:endParaRPr b="1" i="1" sz="2400">
              <a:latin typeface="Raleway"/>
              <a:ea typeface="Raleway"/>
              <a:cs typeface="Raleway"/>
              <a:sym typeface="Raleway"/>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Is … good/bad? … correct/incorrect? … effective/ineffective? … relevant/irrelevant? … logical/illogical? … applicable/not applicable? … proven/not proven? … ethical/not ethical? WHY?</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are the advantages or disadvantages of …? WHY?</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is the best solution to the problem, conflict or issue? Why is it the best?</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should or should not happen? WHY?</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Do I agree or disagree? WHY?</a:t>
            </a:r>
            <a:endParaRPr sz="1100">
              <a:solidFill>
                <a:schemeClr val="dk1"/>
              </a:solidFill>
              <a:latin typeface="Bitter"/>
              <a:ea typeface="Bitter"/>
              <a:cs typeface="Bitter"/>
              <a:sym typeface="Bitter"/>
            </a:endParaRPr>
          </a:p>
          <a:p>
            <a:pPr indent="-298450" lvl="0" marL="285750" rtl="0" algn="l">
              <a:lnSpc>
                <a:spcPct val="100000"/>
              </a:lnSpc>
              <a:spcBef>
                <a:spcPts val="0"/>
              </a:spcBef>
              <a:spcAft>
                <a:spcPts val="0"/>
              </a:spcAft>
              <a:buClr>
                <a:schemeClr val="dk1"/>
              </a:buClr>
              <a:buSzPts val="1100"/>
              <a:buFont typeface="Bitter"/>
              <a:buChar char="●"/>
            </a:pPr>
            <a:r>
              <a:rPr lang="en" sz="1100">
                <a:solidFill>
                  <a:schemeClr val="dk1"/>
                </a:solidFill>
                <a:latin typeface="Bitter"/>
                <a:ea typeface="Bitter"/>
                <a:cs typeface="Bitter"/>
                <a:sym typeface="Bitter"/>
              </a:rPr>
              <a:t>What is my opinion? What is my support for my opinion?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144875"/>
            <a:ext cx="8520600" cy="55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Raleway"/>
                <a:ea typeface="Raleway"/>
                <a:cs typeface="Raleway"/>
                <a:sym typeface="Raleway"/>
              </a:rPr>
              <a:t>Students Practice Creating Questions at  Each  Level</a:t>
            </a:r>
            <a:endParaRPr b="1" i="1" sz="2400">
              <a:latin typeface="Raleway"/>
              <a:ea typeface="Raleway"/>
              <a:cs typeface="Raleway"/>
              <a:sym typeface="Raleway"/>
            </a:endParaRPr>
          </a:p>
        </p:txBody>
      </p:sp>
      <p:sp>
        <p:nvSpPr>
          <p:cNvPr id="99" name="Google Shape;99;p20"/>
          <p:cNvSpPr txBox="1"/>
          <p:nvPr>
            <p:ph idx="1" type="body"/>
          </p:nvPr>
        </p:nvSpPr>
        <p:spPr>
          <a:xfrm>
            <a:off x="311700" y="980575"/>
            <a:ext cx="8520600" cy="35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Cambria"/>
              <a:ea typeface="Cambria"/>
              <a:cs typeface="Cambria"/>
              <a:sym typeface="Cambria"/>
            </a:endParaRPr>
          </a:p>
          <a:p>
            <a:pPr indent="0" lvl="0" marL="0" rtl="0" algn="l">
              <a:spcBef>
                <a:spcPts val="0"/>
              </a:spcBef>
              <a:spcAft>
                <a:spcPts val="0"/>
              </a:spcAft>
              <a:buNone/>
            </a:pPr>
            <a:r>
              <a:rPr b="1" lang="en" sz="1200">
                <a:solidFill>
                  <a:schemeClr val="dk1"/>
                </a:solidFill>
                <a:latin typeface="Raleway"/>
                <a:ea typeface="Raleway"/>
                <a:cs typeface="Raleway"/>
                <a:sym typeface="Raleway"/>
              </a:rPr>
              <a:t>Level I questions:</a:t>
            </a:r>
            <a:endParaRPr b="1" sz="1200">
              <a:solidFill>
                <a:schemeClr val="dk1"/>
              </a:solidFill>
              <a:latin typeface="Raleway"/>
              <a:ea typeface="Raleway"/>
              <a:cs typeface="Raleway"/>
              <a:sym typeface="Raleway"/>
            </a:endParaRPr>
          </a:p>
          <a:p>
            <a:pPr indent="457200" lvl="0" marL="0" rtl="0" algn="l">
              <a:lnSpc>
                <a:spcPct val="100000"/>
              </a:lnSpc>
              <a:spcBef>
                <a:spcPts val="0"/>
              </a:spcBef>
              <a:spcAft>
                <a:spcPts val="0"/>
              </a:spcAft>
              <a:buNone/>
            </a:pPr>
            <a:r>
              <a:rPr b="1" lang="en" sz="1200">
                <a:solidFill>
                  <a:schemeClr val="dk1"/>
                </a:solidFill>
                <a:latin typeface="Raleway"/>
                <a:ea typeface="Raleway"/>
                <a:cs typeface="Raleway"/>
                <a:sym typeface="Raleway"/>
              </a:rPr>
              <a:t>How  does the school define plagiarism?</a:t>
            </a:r>
            <a:endParaRPr b="1" sz="1200">
              <a:solidFill>
                <a:schemeClr val="dk1"/>
              </a:solidFill>
              <a:latin typeface="Raleway"/>
              <a:ea typeface="Raleway"/>
              <a:cs typeface="Raleway"/>
              <a:sym typeface="Raleway"/>
            </a:endParaRPr>
          </a:p>
          <a:p>
            <a:pPr indent="0" lvl="0" marL="457200" rtl="0" algn="l">
              <a:lnSpc>
                <a:spcPct val="100000"/>
              </a:lnSpc>
              <a:spcBef>
                <a:spcPts val="0"/>
              </a:spcBef>
              <a:spcAft>
                <a:spcPts val="0"/>
              </a:spcAft>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None/>
            </a:pPr>
            <a:r>
              <a:rPr b="1" lang="en" sz="1200">
                <a:solidFill>
                  <a:schemeClr val="dk1"/>
                </a:solidFill>
                <a:latin typeface="Raleway"/>
                <a:ea typeface="Raleway"/>
                <a:cs typeface="Raleway"/>
                <a:sym typeface="Raleway"/>
              </a:rPr>
              <a:t>Level II Questions</a:t>
            </a:r>
            <a:endParaRPr b="1" sz="1200">
              <a:solidFill>
                <a:schemeClr val="dk1"/>
              </a:solidFill>
              <a:latin typeface="Raleway"/>
              <a:ea typeface="Raleway"/>
              <a:cs typeface="Raleway"/>
              <a:sym typeface="Raleway"/>
            </a:endParaRPr>
          </a:p>
          <a:p>
            <a:pPr indent="457200" lvl="0" marL="0" rtl="0" algn="l">
              <a:spcBef>
                <a:spcPts val="0"/>
              </a:spcBef>
              <a:spcAft>
                <a:spcPts val="0"/>
              </a:spcAft>
              <a:buNone/>
            </a:pPr>
            <a:r>
              <a:rPr b="1" lang="en" sz="1200">
                <a:solidFill>
                  <a:schemeClr val="dk1"/>
                </a:solidFill>
                <a:latin typeface="Raleway"/>
                <a:ea typeface="Raleway"/>
                <a:cs typeface="Raleway"/>
                <a:sym typeface="Raleway"/>
              </a:rPr>
              <a:t>What might happen to the teacher  if he or she gave this project a good grade?  </a:t>
            </a:r>
            <a:endParaRPr b="1" sz="1200">
              <a:solidFill>
                <a:schemeClr val="dk1"/>
              </a:solidFill>
              <a:latin typeface="Raleway"/>
              <a:ea typeface="Raleway"/>
              <a:cs typeface="Raleway"/>
              <a:sym typeface="Raleway"/>
            </a:endParaRPr>
          </a:p>
          <a:p>
            <a:pPr indent="0" lvl="0" marL="457200" rtl="0" algn="l">
              <a:spcBef>
                <a:spcPts val="0"/>
              </a:spcBef>
              <a:spcAft>
                <a:spcPts val="0"/>
              </a:spcAft>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None/>
            </a:pPr>
            <a:r>
              <a:rPr b="1" lang="en" sz="1200">
                <a:solidFill>
                  <a:schemeClr val="dk1"/>
                </a:solidFill>
                <a:latin typeface="Raleway"/>
                <a:ea typeface="Raleway"/>
                <a:cs typeface="Raleway"/>
                <a:sym typeface="Raleway"/>
              </a:rPr>
              <a:t>Level III Questions</a:t>
            </a:r>
            <a:endParaRPr b="1" sz="1200">
              <a:solidFill>
                <a:schemeClr val="dk1"/>
              </a:solidFill>
              <a:latin typeface="Raleway"/>
              <a:ea typeface="Raleway"/>
              <a:cs typeface="Raleway"/>
              <a:sym typeface="Raleway"/>
            </a:endParaRPr>
          </a:p>
          <a:p>
            <a:pPr indent="457200" lvl="0" marL="0" rtl="0" algn="l">
              <a:spcBef>
                <a:spcPts val="0"/>
              </a:spcBef>
              <a:spcAft>
                <a:spcPts val="0"/>
              </a:spcAft>
              <a:buNone/>
            </a:pPr>
            <a:r>
              <a:rPr b="1" lang="en" sz="1200">
                <a:solidFill>
                  <a:schemeClr val="dk1"/>
                </a:solidFill>
                <a:latin typeface="Raleway"/>
                <a:ea typeface="Raleway"/>
                <a:cs typeface="Raleway"/>
                <a:sym typeface="Raleway"/>
              </a:rPr>
              <a:t>Would the fact that the girl got caught cheating  severely affect her future and who she becomes in life?</a:t>
            </a:r>
            <a:endParaRPr b="1" sz="1200">
              <a:solidFill>
                <a:schemeClr val="dk1"/>
              </a:solidFill>
              <a:latin typeface="Raleway"/>
              <a:ea typeface="Raleway"/>
              <a:cs typeface="Raleway"/>
              <a:sym typeface="Raleway"/>
            </a:endParaRPr>
          </a:p>
          <a:p>
            <a:pPr indent="0" lvl="0" marL="457200" rtl="0" algn="l">
              <a:spcBef>
                <a:spcPts val="0"/>
              </a:spcBef>
              <a:spcAft>
                <a:spcPts val="0"/>
              </a:spcAft>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b="1" lang="en" sz="1200">
                <a:solidFill>
                  <a:schemeClr val="dk1"/>
                </a:solidFill>
                <a:latin typeface="Raleway"/>
                <a:ea typeface="Raleway"/>
                <a:cs typeface="Raleway"/>
                <a:sym typeface="Raleway"/>
              </a:rPr>
              <a:t>  Level  IV Questions</a:t>
            </a:r>
            <a:endParaRPr b="1" sz="1200">
              <a:solidFill>
                <a:schemeClr val="dk1"/>
              </a:solidFill>
              <a:latin typeface="Raleway"/>
              <a:ea typeface="Raleway"/>
              <a:cs typeface="Raleway"/>
              <a:sym typeface="Raleway"/>
            </a:endParaRPr>
          </a:p>
          <a:p>
            <a:pPr indent="457200" lvl="0" marL="0" rtl="0" algn="l">
              <a:spcBef>
                <a:spcPts val="0"/>
              </a:spcBef>
              <a:spcAft>
                <a:spcPts val="0"/>
              </a:spcAft>
              <a:buNone/>
            </a:pPr>
            <a:r>
              <a:rPr b="1" lang="en" sz="1200">
                <a:solidFill>
                  <a:schemeClr val="dk1"/>
                </a:solidFill>
                <a:latin typeface="Raleway"/>
                <a:ea typeface="Raleway"/>
                <a:cs typeface="Raleway"/>
                <a:sym typeface="Raleway"/>
              </a:rPr>
              <a:t>Does being ill or hurt give people a pass in life to be able to achieve their goals through pity rather than </a:t>
            </a:r>
            <a:endParaRPr b="1" sz="1200">
              <a:solidFill>
                <a:schemeClr val="dk1"/>
              </a:solidFill>
              <a:latin typeface="Raleway"/>
              <a:ea typeface="Raleway"/>
              <a:cs typeface="Raleway"/>
              <a:sym typeface="Raleway"/>
            </a:endParaRPr>
          </a:p>
          <a:p>
            <a:pPr indent="457200" lvl="0" marL="457200" rtl="0" algn="l">
              <a:spcBef>
                <a:spcPts val="0"/>
              </a:spcBef>
              <a:spcAft>
                <a:spcPts val="0"/>
              </a:spcAft>
              <a:buNone/>
            </a:pPr>
            <a:r>
              <a:rPr b="1" lang="en" sz="1200">
                <a:solidFill>
                  <a:schemeClr val="dk1"/>
                </a:solidFill>
                <a:latin typeface="Raleway"/>
                <a:ea typeface="Raleway"/>
                <a:cs typeface="Raleway"/>
                <a:sym typeface="Raleway"/>
              </a:rPr>
              <a:t>quality work?</a:t>
            </a:r>
            <a:endParaRPr b="1"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Raleway"/>
              <a:ea typeface="Raleway"/>
              <a:cs typeface="Raleway"/>
              <a:sym typeface="Raleway"/>
            </a:endParaRPr>
          </a:p>
          <a:p>
            <a:pPr indent="0" lvl="0" marL="0" rtl="0" algn="l">
              <a:spcBef>
                <a:spcPts val="0"/>
              </a:spcBef>
              <a:spcAft>
                <a:spcPts val="1600"/>
              </a:spcAft>
              <a:buNone/>
            </a:pPr>
            <a:r>
              <a:t/>
            </a:r>
            <a:endParaRPr b="1" sz="1200">
              <a:latin typeface="Raleway"/>
              <a:ea typeface="Raleway"/>
              <a:cs typeface="Raleway"/>
              <a:sym typeface="Raleway"/>
            </a:endParaRPr>
          </a:p>
        </p:txBody>
      </p:sp>
      <p:pic>
        <p:nvPicPr>
          <p:cNvPr id="100" name="Google Shape;100;p20"/>
          <p:cNvPicPr preferRelativeResize="0"/>
          <p:nvPr/>
        </p:nvPicPr>
        <p:blipFill>
          <a:blip r:embed="rId3">
            <a:alphaModFix/>
          </a:blip>
          <a:stretch>
            <a:fillRect/>
          </a:stretch>
        </p:blipFill>
        <p:spPr>
          <a:xfrm>
            <a:off x="6556249" y="597399"/>
            <a:ext cx="1855625" cy="206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95125"/>
            <a:ext cx="8520600" cy="62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Raleway"/>
                <a:ea typeface="Raleway"/>
                <a:cs typeface="Raleway"/>
                <a:sym typeface="Raleway"/>
              </a:rPr>
              <a:t>Using These Questions to  Begin Discussion at the Table</a:t>
            </a:r>
            <a:endParaRPr b="1" i="1" sz="2400">
              <a:latin typeface="Raleway"/>
              <a:ea typeface="Raleway"/>
              <a:cs typeface="Raleway"/>
              <a:sym typeface="Raleway"/>
            </a:endParaRPr>
          </a:p>
        </p:txBody>
      </p:sp>
      <p:sp>
        <p:nvSpPr>
          <p:cNvPr id="106" name="Google Shape;106;p21"/>
          <p:cNvSpPr txBox="1"/>
          <p:nvPr>
            <p:ph idx="1" type="body"/>
          </p:nvPr>
        </p:nvSpPr>
        <p:spPr>
          <a:xfrm>
            <a:off x="311700" y="761700"/>
            <a:ext cx="8520600" cy="4108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i="1" lang="en" sz="1100">
                <a:solidFill>
                  <a:schemeClr val="dk1"/>
                </a:solidFill>
                <a:latin typeface="Raleway"/>
                <a:ea typeface="Raleway"/>
                <a:cs typeface="Raleway"/>
                <a:sym typeface="Raleway"/>
              </a:rPr>
              <a:t>Level l:</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Where is Budapest?</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When did this story occur?</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What is the definition of “Mother of Bones”</a:t>
            </a:r>
            <a:endParaRPr b="1" i="1" sz="1100">
              <a:solidFill>
                <a:schemeClr val="dk1"/>
              </a:solidFill>
              <a:latin typeface="Raleway"/>
              <a:ea typeface="Raleway"/>
              <a:cs typeface="Raleway"/>
              <a:sym typeface="Raleway"/>
            </a:endParaRPr>
          </a:p>
          <a:p>
            <a:pPr indent="0" lvl="0" marL="457200" rtl="0" algn="l">
              <a:lnSpc>
                <a:spcPct val="100000"/>
              </a:lnSpc>
              <a:spcBef>
                <a:spcPts val="0"/>
              </a:spcBef>
              <a:spcAft>
                <a:spcPts val="0"/>
              </a:spcAft>
              <a:buNone/>
            </a:pPr>
            <a:r>
              <a:rPr b="1" i="1" lang="en" sz="1100">
                <a:solidFill>
                  <a:schemeClr val="dk1"/>
                </a:solidFill>
                <a:latin typeface="Raleway"/>
                <a:ea typeface="Raleway"/>
                <a:cs typeface="Raleway"/>
                <a:sym typeface="Raleway"/>
              </a:rPr>
              <a:t> in this specific story?</a:t>
            </a:r>
            <a:endParaRPr b="1" i="1" sz="1100">
              <a:solidFill>
                <a:schemeClr val="dk1"/>
              </a:solidFill>
              <a:latin typeface="Raleway"/>
              <a:ea typeface="Raleway"/>
              <a:cs typeface="Raleway"/>
              <a:sym typeface="Raleway"/>
            </a:endParaRPr>
          </a:p>
          <a:p>
            <a:pPr indent="0" lvl="0" marL="457200" rtl="0" algn="l">
              <a:lnSpc>
                <a:spcPct val="150000"/>
              </a:lnSpc>
              <a:spcBef>
                <a:spcPts val="0"/>
              </a:spcBef>
              <a:spcAft>
                <a:spcPts val="0"/>
              </a:spcAft>
              <a:buClr>
                <a:schemeClr val="dk1"/>
              </a:buClr>
              <a:buSzPts val="1100"/>
              <a:buFont typeface="Arial"/>
              <a:buNone/>
            </a:pPr>
            <a:r>
              <a:t/>
            </a:r>
            <a:endParaRPr b="1" i="1" sz="1100">
              <a:solidFill>
                <a:schemeClr val="dk1"/>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rPr b="1" i="1" lang="en" sz="1100">
                <a:solidFill>
                  <a:schemeClr val="dk1"/>
                </a:solidFill>
                <a:latin typeface="Raleway"/>
                <a:ea typeface="Raleway"/>
                <a:cs typeface="Raleway"/>
                <a:sym typeface="Raleway"/>
              </a:rPr>
              <a:t>Level ll: </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What are some of the causes of children thinking </a:t>
            </a:r>
            <a:endParaRPr b="1" i="1" sz="1100">
              <a:solidFill>
                <a:schemeClr val="dk1"/>
              </a:solidFill>
              <a:latin typeface="Raleway"/>
              <a:ea typeface="Raleway"/>
              <a:cs typeface="Raleway"/>
              <a:sym typeface="Raleway"/>
            </a:endParaRPr>
          </a:p>
          <a:p>
            <a:pPr indent="457200" lvl="0" marL="457200" rtl="0" algn="l">
              <a:lnSpc>
                <a:spcPct val="100000"/>
              </a:lnSpc>
              <a:spcBef>
                <a:spcPts val="0"/>
              </a:spcBef>
              <a:spcAft>
                <a:spcPts val="0"/>
              </a:spcAft>
              <a:buNone/>
            </a:pPr>
            <a:r>
              <a:rPr b="1" i="1" lang="en" sz="1100">
                <a:solidFill>
                  <a:schemeClr val="dk1"/>
                </a:solidFill>
                <a:latin typeface="Raleway"/>
                <a:ea typeface="Raleway"/>
                <a:cs typeface="Raleway"/>
                <a:sym typeface="Raleway"/>
              </a:rPr>
              <a:t>America is a place to “ work in nursing homes and </a:t>
            </a:r>
            <a:endParaRPr b="1" i="1" sz="1100">
              <a:solidFill>
                <a:schemeClr val="dk1"/>
              </a:solidFill>
              <a:latin typeface="Raleway"/>
              <a:ea typeface="Raleway"/>
              <a:cs typeface="Raleway"/>
              <a:sym typeface="Raleway"/>
            </a:endParaRPr>
          </a:p>
          <a:p>
            <a:pPr indent="457200" lvl="0" marL="457200" rtl="0" algn="l">
              <a:lnSpc>
                <a:spcPct val="100000"/>
              </a:lnSpc>
              <a:spcBef>
                <a:spcPts val="0"/>
              </a:spcBef>
              <a:spcAft>
                <a:spcPts val="0"/>
              </a:spcAft>
              <a:buNone/>
            </a:pPr>
            <a:r>
              <a:rPr b="1" i="1" lang="en" sz="1100">
                <a:solidFill>
                  <a:schemeClr val="dk1"/>
                </a:solidFill>
                <a:latin typeface="Raleway"/>
                <a:ea typeface="Raleway"/>
                <a:cs typeface="Raleway"/>
                <a:sym typeface="Raleway"/>
              </a:rPr>
              <a:t>clean poop,”?</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What are the long term results when poor children </a:t>
            </a:r>
            <a:endParaRPr b="1" i="1" sz="1100">
              <a:solidFill>
                <a:schemeClr val="dk1"/>
              </a:solidFill>
              <a:latin typeface="Raleway"/>
              <a:ea typeface="Raleway"/>
              <a:cs typeface="Raleway"/>
              <a:sym typeface="Raleway"/>
            </a:endParaRPr>
          </a:p>
          <a:p>
            <a:pPr indent="0" lvl="0" marL="914400" rtl="0" algn="l">
              <a:lnSpc>
                <a:spcPct val="100000"/>
              </a:lnSpc>
              <a:spcBef>
                <a:spcPts val="0"/>
              </a:spcBef>
              <a:spcAft>
                <a:spcPts val="0"/>
              </a:spcAft>
              <a:buNone/>
            </a:pPr>
            <a:r>
              <a:rPr b="1" i="1" lang="en" sz="1100">
                <a:solidFill>
                  <a:schemeClr val="dk1"/>
                </a:solidFill>
                <a:latin typeface="Raleway"/>
                <a:ea typeface="Raleway"/>
                <a:cs typeface="Raleway"/>
                <a:sym typeface="Raleway"/>
              </a:rPr>
              <a:t>have built up anger against the upper class?</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What is the relationship between the woman and the children?</a:t>
            </a:r>
            <a:endParaRPr b="1" i="1" sz="1100">
              <a:solidFill>
                <a:schemeClr val="dk1"/>
              </a:solidFill>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t/>
            </a:r>
            <a:endParaRPr b="1" i="1" sz="1100">
              <a:solidFill>
                <a:schemeClr val="dk1"/>
              </a:solidFill>
              <a:latin typeface="Raleway"/>
              <a:ea typeface="Raleway"/>
              <a:cs typeface="Raleway"/>
              <a:sym typeface="Raleway"/>
            </a:endParaRPr>
          </a:p>
          <a:p>
            <a:pPr indent="0" lvl="0" marL="0" rtl="0" algn="l">
              <a:lnSpc>
                <a:spcPct val="100000"/>
              </a:lnSpc>
              <a:spcBef>
                <a:spcPts val="0"/>
              </a:spcBef>
              <a:spcAft>
                <a:spcPts val="1600"/>
              </a:spcAft>
              <a:buNone/>
            </a:pPr>
            <a:r>
              <a:t/>
            </a:r>
            <a:endParaRPr b="1" i="1">
              <a:latin typeface="Raleway"/>
              <a:ea typeface="Raleway"/>
              <a:cs typeface="Raleway"/>
              <a:sym typeface="Raleway"/>
            </a:endParaRPr>
          </a:p>
        </p:txBody>
      </p:sp>
      <p:sp>
        <p:nvSpPr>
          <p:cNvPr id="107" name="Google Shape;107;p21"/>
          <p:cNvSpPr txBox="1"/>
          <p:nvPr/>
        </p:nvSpPr>
        <p:spPr>
          <a:xfrm>
            <a:off x="4994275" y="851250"/>
            <a:ext cx="3929700" cy="41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 sz="1100">
                <a:solidFill>
                  <a:schemeClr val="dk1"/>
                </a:solidFill>
                <a:latin typeface="Raleway"/>
                <a:ea typeface="Raleway"/>
                <a:cs typeface="Raleway"/>
                <a:sym typeface="Raleway"/>
              </a:rPr>
              <a:t>Level lll:</a:t>
            </a:r>
            <a:endParaRPr b="1" i="1" sz="1100">
              <a:solidFill>
                <a:schemeClr val="dk1"/>
              </a:solidFill>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What would have happened if the woman hadn’t thrown her food away and the conflict between the upper class and lower class hadn’t arisen?</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If the kids hadn't seen the woman hanging from a tree in Budapest, would they have different opinions involving how events like this can happen to the wealthy?</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 What theory about poverty and social inequities supports the story? Why?</a:t>
            </a:r>
            <a:endParaRPr b="1" i="1" sz="1100">
              <a:solidFill>
                <a:schemeClr val="dk1"/>
              </a:solidFill>
              <a:latin typeface="Raleway"/>
              <a:ea typeface="Raleway"/>
              <a:cs typeface="Raleway"/>
              <a:sym typeface="Raleway"/>
            </a:endParaRPr>
          </a:p>
          <a:p>
            <a:pPr indent="0" lvl="0" marL="0" rtl="0" algn="l">
              <a:lnSpc>
                <a:spcPct val="150000"/>
              </a:lnSpc>
              <a:spcBef>
                <a:spcPts val="0"/>
              </a:spcBef>
              <a:spcAft>
                <a:spcPts val="0"/>
              </a:spcAft>
              <a:buClr>
                <a:schemeClr val="dk1"/>
              </a:buClr>
              <a:buSzPts val="1100"/>
              <a:buFont typeface="Arial"/>
              <a:buNone/>
            </a:pPr>
            <a:r>
              <a:t/>
            </a:r>
            <a:endParaRPr b="1" i="1" sz="1100">
              <a:solidFill>
                <a:schemeClr val="dk1"/>
              </a:solidFill>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b="1" i="1" lang="en" sz="1100">
                <a:solidFill>
                  <a:schemeClr val="dk1"/>
                </a:solidFill>
                <a:latin typeface="Raleway"/>
                <a:ea typeface="Raleway"/>
                <a:cs typeface="Raleway"/>
                <a:sym typeface="Raleway"/>
              </a:rPr>
              <a:t>Level lV:</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Is stealing from a dead person to profit yourself ethical? Why or why not?</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Raleway"/>
              <a:buAutoNum type="arabicPeriod"/>
            </a:pPr>
            <a:r>
              <a:rPr b="1" i="1" lang="en" sz="1100">
                <a:solidFill>
                  <a:schemeClr val="dk1"/>
                </a:solidFill>
                <a:latin typeface="Raleway"/>
                <a:ea typeface="Raleway"/>
                <a:cs typeface="Raleway"/>
                <a:sym typeface="Raleway"/>
              </a:rPr>
              <a:t>Does the difference in social class contribute to negative thoughts that negatively envelope a society?</a:t>
            </a:r>
            <a:endParaRPr b="1" i="1" sz="1100">
              <a:solidFill>
                <a:schemeClr val="dk1"/>
              </a:solidFill>
              <a:latin typeface="Raleway"/>
              <a:ea typeface="Raleway"/>
              <a:cs typeface="Raleway"/>
              <a:sym typeface="Raleway"/>
            </a:endParaRPr>
          </a:p>
          <a:p>
            <a:pPr indent="-298450" lvl="0" marL="457200" rtl="0" algn="l">
              <a:lnSpc>
                <a:spcPct val="100000"/>
              </a:lnSpc>
              <a:spcBef>
                <a:spcPts val="0"/>
              </a:spcBef>
              <a:spcAft>
                <a:spcPts val="0"/>
              </a:spcAft>
              <a:buClr>
                <a:schemeClr val="dk1"/>
              </a:buClr>
              <a:buSzPts val="1100"/>
              <a:buFont typeface="Times"/>
              <a:buAutoNum type="arabicPeriod"/>
            </a:pPr>
            <a:r>
              <a:rPr b="1" i="1" lang="en" sz="1100">
                <a:solidFill>
                  <a:schemeClr val="dk1"/>
                </a:solidFill>
                <a:latin typeface="Raleway"/>
                <a:ea typeface="Raleway"/>
                <a:cs typeface="Raleway"/>
                <a:sym typeface="Raleway"/>
              </a:rPr>
              <a:t>What is the best solution to feelings of social indifference and poverty in society? Why is this the best solution? Do you think this solution could be applied to our modern society today?</a:t>
            </a:r>
            <a:endParaRPr b="1" i="1" sz="1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